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434"/>
    <a:srgbClr val="E1D26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54F1-65C8-4B0A-8B80-1221D9F2EDDC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28A5-C218-4A72-B320-1269EE60F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OhQR_Yy3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a\planovi likovna kultura\legenda\Polish_20200523_081206100.jpg"/>
          <p:cNvPicPr>
            <a:picLocks noChangeAspect="1" noChangeArrowheads="1"/>
          </p:cNvPicPr>
          <p:nvPr/>
        </p:nvPicPr>
        <p:blipFill>
          <a:blip r:embed="rId2"/>
          <a:srcRect l="2933" r="2005"/>
          <a:stretch>
            <a:fillRect/>
          </a:stretch>
        </p:blipFill>
        <p:spPr bwMode="auto">
          <a:xfrm>
            <a:off x="4353" y="1527"/>
            <a:ext cx="12187647" cy="685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0" y="1894113"/>
            <a:ext cx="10424161" cy="849087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>
                <a:solidFill>
                  <a:schemeClr val="accent5">
                    <a:lumMod val="50000"/>
                  </a:schemeClr>
                </a:solidFill>
              </a:rPr>
              <a:t>ТЕМАТСКА НЕДЕЉА У ОШ „РАДОЈЕ ДОМАНОВИЋ“ НИШ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423" y="2351323"/>
            <a:ext cx="8621485" cy="744574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sr-Cyrl-RS" sz="4800" b="1" dirty="0" smtClean="0">
                <a:solidFill>
                  <a:srgbClr val="D8C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„МИТОВИ И ЛЕГЕНДЕ“</a:t>
            </a:r>
            <a:endParaRPr lang="en-US" sz="4800" b="1" dirty="0">
              <a:solidFill>
                <a:srgbClr val="D8C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1030" y="3344094"/>
            <a:ext cx="559670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Корелација:</a:t>
            </a:r>
            <a:br>
              <a:rPr lang="sr-Cyrl-R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217"/>
            <a:ext cx="10515600" cy="5092746"/>
          </a:xfrm>
        </p:spPr>
        <p:txBody>
          <a:bodyPr/>
          <a:lstStyle/>
          <a:p>
            <a:r>
              <a:rPr lang="sr-Cyrl-RS" dirty="0" smtClean="0"/>
              <a:t>Српски језик и књижевност (драмска секција)</a:t>
            </a:r>
          </a:p>
          <a:p>
            <a:r>
              <a:rPr lang="sr-Cyrl-RS" dirty="0" smtClean="0"/>
              <a:t>Цртање, сликање и вајање</a:t>
            </a:r>
          </a:p>
          <a:p>
            <a:r>
              <a:rPr lang="sr-Cyrl-RS" dirty="0" smtClean="0"/>
              <a:t>Историја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Cyrl-RS" sz="4400" b="1" dirty="0" smtClean="0">
                <a:latin typeface="+mj-lt"/>
              </a:rPr>
              <a:t>Циљ:</a:t>
            </a:r>
            <a:endParaRPr lang="en-US" sz="4400" b="1" dirty="0" smtClean="0">
              <a:latin typeface="+mj-lt"/>
            </a:endParaRPr>
          </a:p>
          <a:p>
            <a:pPr marL="0" indent="0">
              <a:buNone/>
            </a:pPr>
            <a:r>
              <a:rPr lang="sr-Cyrl-RS" dirty="0" smtClean="0"/>
              <a:t>Мотивисање ученика за развијање међупредметних компетенција:</a:t>
            </a:r>
          </a:p>
          <a:p>
            <a:r>
              <a:rPr lang="sr-Cyrl-RS" dirty="0" smtClean="0"/>
              <a:t>Комуникациј</a:t>
            </a:r>
            <a:r>
              <a:rPr lang="en-US" dirty="0" smtClean="0"/>
              <a:t>e</a:t>
            </a:r>
            <a:endParaRPr lang="sr-Cyrl-RS" dirty="0" smtClean="0"/>
          </a:p>
          <a:p>
            <a:r>
              <a:rPr lang="sr-Cyrl-RS" dirty="0" smtClean="0"/>
              <a:t>Естетичк</a:t>
            </a:r>
            <a:r>
              <a:rPr lang="en-US" dirty="0" smtClean="0"/>
              <a:t>e</a:t>
            </a:r>
            <a:r>
              <a:rPr lang="sr-Cyrl-RS" dirty="0" smtClean="0"/>
              <a:t> компетенциј</a:t>
            </a:r>
            <a:r>
              <a:rPr lang="en-US" dirty="0" smtClean="0"/>
              <a:t>e</a:t>
            </a:r>
            <a:endParaRPr lang="sr-Cyrl-RS" dirty="0" smtClean="0"/>
          </a:p>
          <a:p>
            <a:r>
              <a:rPr lang="sr-Cyrl-RS" dirty="0" smtClean="0"/>
              <a:t>Сарадњ</a:t>
            </a:r>
            <a:r>
              <a:rPr lang="en-US" dirty="0" smtClean="0"/>
              <a:t>e</a:t>
            </a:r>
            <a:r>
              <a:rPr lang="sr-Cyrl-RS" dirty="0" smtClean="0"/>
              <a:t> </a:t>
            </a: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Исходи:</a:t>
            </a:r>
            <a:br>
              <a:rPr lang="sr-Cyrl-R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Ученик је у стању да:</a:t>
            </a:r>
          </a:p>
          <a:p>
            <a:r>
              <a:rPr lang="sr-Cyrl-RS" dirty="0" smtClean="0"/>
              <a:t> </a:t>
            </a:r>
            <a:r>
              <a:rPr lang="sr-Cyrl-RS" dirty="0"/>
              <a:t>Н</a:t>
            </a:r>
            <a:r>
              <a:rPr lang="sr-Cyrl-RS" dirty="0" smtClean="0"/>
              <a:t>а креативан и одговарајући начин користи језик и стил комуникације који су специфични за уметничке дисциплине.</a:t>
            </a:r>
          </a:p>
          <a:p>
            <a:r>
              <a:rPr lang="sr-Cyrl-RS" dirty="0" smtClean="0"/>
              <a:t>Повезује уметничка и културна дела са историјским и друштвеним контекстом њиховог настанка.</a:t>
            </a:r>
          </a:p>
          <a:p>
            <a:r>
              <a:rPr lang="sr-Cyrl-RS" dirty="0" smtClean="0"/>
              <a:t>Конструктивно, аргументовано и креативно доприноси раду, усаглашавању и остварењу заједничких циљева.</a:t>
            </a:r>
          </a:p>
          <a:p>
            <a:r>
              <a:rPr lang="sr-Cyrl-RS" dirty="0" smtClean="0"/>
              <a:t>Ангажује се у  реализацији преузетих обавеза у оквиру групног рада на одговоран, истрајан и креативан начин.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755"/>
            <a:ext cx="10515600" cy="1325563"/>
          </a:xfrm>
        </p:spPr>
        <p:txBody>
          <a:bodyPr/>
          <a:lstStyle/>
          <a:p>
            <a:r>
              <a:rPr lang="sr-Cyrl-RS" b="1" dirty="0" smtClean="0"/>
              <a:t>Идеја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033"/>
            <a:ext cx="10515600" cy="5199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Годишњим планом рада наше школе предвиђено је обележавање тематске недеље у мају под називом „Митови и легенде“. Како се последњих месеци извођење наставе преселило у виртуелне учионице, родила се идеја да ову тематску недељу обележимо израдом звучне књиге.</a:t>
            </a:r>
            <a:endParaRPr lang="en-U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4400" b="1" dirty="0" smtClean="0">
                <a:latin typeface="+mj-lt"/>
              </a:rPr>
              <a:t>Групни рад</a:t>
            </a:r>
            <a:endParaRPr lang="en-US" sz="4400" b="1" dirty="0" smtClean="0">
              <a:latin typeface="+mj-lt"/>
            </a:endParaRPr>
          </a:p>
          <a:p>
            <a:pPr marL="0" indent="0">
              <a:buNone/>
            </a:pPr>
            <a:r>
              <a:rPr lang="sr-Cyrl-RS" dirty="0" smtClean="0"/>
              <a:t>Ученици се деле у две групе:</a:t>
            </a:r>
          </a:p>
          <a:p>
            <a:r>
              <a:rPr lang="sr-Cyrl-RS" dirty="0" smtClean="0"/>
              <a:t>1. група: Сви ученици </a:t>
            </a:r>
            <a:r>
              <a:rPr lang="en-US" dirty="0" smtClean="0"/>
              <a:t>V</a:t>
            </a:r>
            <a:r>
              <a:rPr lang="en-US" sz="1800" dirty="0" smtClean="0"/>
              <a:t>3,4</a:t>
            </a:r>
            <a:r>
              <a:rPr lang="sr-Cyrl-RS" sz="1800" dirty="0" smtClean="0"/>
              <a:t> </a:t>
            </a:r>
            <a:r>
              <a:rPr lang="sr-Cyrl-RS" dirty="0" smtClean="0"/>
              <a:t> одељења са члановима драмске секције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2. група: Ученици </a:t>
            </a:r>
            <a:r>
              <a:rPr lang="en-US" dirty="0" smtClean="0"/>
              <a:t>V</a:t>
            </a:r>
            <a:r>
              <a:rPr lang="sr-Cyrl-RS" dirty="0" smtClean="0"/>
              <a:t> и</a:t>
            </a:r>
            <a:r>
              <a:rPr lang="en-US" dirty="0" smtClean="0"/>
              <a:t> VI</a:t>
            </a:r>
            <a:r>
              <a:rPr lang="sr-Cyrl-RS" dirty="0" smtClean="0"/>
              <a:t>  разреда који похађају изборни предмет цртање, сликање и вајање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b="1" dirty="0" smtClean="0"/>
              <a:t>1. </a:t>
            </a:r>
            <a:r>
              <a:rPr lang="sr-Cyrl-RS" b="1" dirty="0" smtClean="0"/>
              <a:t>група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sz="3900" dirty="0" smtClean="0"/>
              <a:t>Активности</a:t>
            </a:r>
            <a:r>
              <a:rPr lang="sr-Cyrl-RS" sz="3900" dirty="0"/>
              <a:t>:</a:t>
            </a:r>
            <a:r>
              <a:rPr lang="sr-Cyrl-RS" sz="3600" dirty="0"/>
              <a:t/>
            </a:r>
            <a:br>
              <a:rPr lang="sr-Cyrl-RS" sz="3600" dirty="0"/>
            </a:br>
            <a:endParaRPr lang="sr-Cyrl-RS" sz="3500" dirty="0" smtClean="0"/>
          </a:p>
          <a:p>
            <a:pPr marL="514350" indent="-514350">
              <a:buAutoNum type="arabicPeriod"/>
            </a:pPr>
            <a:endParaRPr lang="sr-Cyrl-RS" dirty="0" smtClean="0"/>
          </a:p>
          <a:p>
            <a:r>
              <a:rPr lang="sr-Cyrl-RS" dirty="0" smtClean="0"/>
              <a:t>Упознавање ученика са појмовима митови и легенде путем материјала који наставник српског језика и књижевности поставља у Гугул учионицу.</a:t>
            </a:r>
          </a:p>
          <a:p>
            <a:r>
              <a:rPr lang="sr-Cyrl-RS" dirty="0" smtClean="0"/>
              <a:t>Ученици добијају задатак да се путем интернета информишу о најпознатијим легендама српске историје, такође да смернице, уколико је потребно,  потраже од наставника историје.</a:t>
            </a:r>
          </a:p>
          <a:p>
            <a:r>
              <a:rPr lang="sr-Cyrl-RS" dirty="0" smtClean="0"/>
              <a:t>Наставник сазива видео-конференцију преко Т</a:t>
            </a:r>
            <a:r>
              <a:rPr lang="en-US" dirty="0" err="1" smtClean="0"/>
              <a:t>eamLink</a:t>
            </a:r>
            <a:r>
              <a:rPr lang="en-US" dirty="0" smtClean="0"/>
              <a:t> </a:t>
            </a:r>
            <a:r>
              <a:rPr lang="sr-Cyrl-RS" dirty="0" smtClean="0"/>
              <a:t>апликације</a:t>
            </a:r>
            <a:r>
              <a:rPr lang="en-US" dirty="0" smtClean="0"/>
              <a:t>, </a:t>
            </a:r>
            <a:r>
              <a:rPr lang="sr-Cyrl-RS" dirty="0" smtClean="0"/>
              <a:t>на </a:t>
            </a:r>
            <a:r>
              <a:rPr lang="sr-Cyrl-RS" dirty="0" smtClean="0"/>
              <a:t>којој ученици врше одабир најзанимљивије српске легенде и одлучују се за легенду о употреби златног есцајга још у доба Немањића.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92165"/>
            <a:ext cx="6413863" cy="6278451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Наставник српског језика и књижевности на основу изабране легенде креира причу, користећи релевантне податке који већ постоје у књигама и на сајтовима; уобличава текст да звучи архаично и шаље га путем мејла  члановима драмске секције.</a:t>
            </a:r>
          </a:p>
          <a:p>
            <a:r>
              <a:rPr lang="sr-Cyrl-RS" dirty="0" smtClean="0"/>
              <a:t>Чланови драмске секције добијају инструкције</a:t>
            </a:r>
            <a:r>
              <a:rPr lang="en-US" dirty="0" smtClean="0"/>
              <a:t> </a:t>
            </a:r>
            <a:r>
              <a:rPr lang="sr-Cyrl-RS" dirty="0" smtClean="0"/>
              <a:t>да преко вибера инсталирају </a:t>
            </a:r>
            <a:r>
              <a:rPr lang="sr-Cyrl-RS" dirty="0" smtClean="0"/>
              <a:t>апликацију </a:t>
            </a:r>
            <a:r>
              <a:rPr lang="en-US" dirty="0" smtClean="0"/>
              <a:t>Easy Voice Recorder</a:t>
            </a:r>
            <a:r>
              <a:rPr lang="sr-Cyrl-RS" dirty="0" smtClean="0"/>
              <a:t>, да сниме </a:t>
            </a:r>
            <a:r>
              <a:rPr lang="sr-Cyrl-RS" dirty="0" smtClean="0"/>
              <a:t>легенду</a:t>
            </a:r>
            <a:r>
              <a:rPr lang="sr-Cyrl-RS" dirty="0"/>
              <a:t> </a:t>
            </a:r>
            <a:r>
              <a:rPr lang="sr-Cyrl-RS" dirty="0" smtClean="0"/>
              <a:t>и</a:t>
            </a:r>
            <a:r>
              <a:rPr lang="sr-Cyrl-RS" dirty="0" smtClean="0"/>
              <a:t> </a:t>
            </a:r>
            <a:r>
              <a:rPr lang="sr-Cyrl-RS" dirty="0" smtClean="0"/>
              <a:t>звучни запис пошаљу наставнику.</a:t>
            </a:r>
          </a:p>
          <a:p>
            <a:r>
              <a:rPr lang="sr-Cyrl-RS" dirty="0" smtClean="0"/>
              <a:t>На основу звучног записа, наставник врши одабир једног ученка чији ће се глас наћи у звучној књизи.</a:t>
            </a:r>
          </a:p>
          <a:p>
            <a:r>
              <a:rPr lang="sr-Cyrl-RS" dirty="0" smtClean="0"/>
              <a:t>Читачке пробе текста са учеником путем вибера и</a:t>
            </a:r>
            <a:r>
              <a:rPr lang="en-US" dirty="0" smtClean="0"/>
              <a:t> </a:t>
            </a:r>
            <a:r>
              <a:rPr lang="en-US" dirty="0" err="1" smtClean="0"/>
              <a:t>TeamLinka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Снимање коначне верзије легенде.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098" name="Picture 2" descr="D:\Ana\planovi likovna kultura\legenda\Screenshot_20200529_225202_com.viber.voip.jpg"/>
          <p:cNvPicPr>
            <a:picLocks noChangeAspect="1" noChangeArrowheads="1"/>
          </p:cNvPicPr>
          <p:nvPr/>
        </p:nvPicPr>
        <p:blipFill>
          <a:blip r:embed="rId3" cstate="print"/>
          <a:srcRect t="8602" b="20574"/>
          <a:stretch>
            <a:fillRect/>
          </a:stretch>
        </p:blipFill>
        <p:spPr bwMode="auto">
          <a:xfrm>
            <a:off x="9308441" y="3866607"/>
            <a:ext cx="2504736" cy="2769328"/>
          </a:xfrm>
          <a:prstGeom prst="rect">
            <a:avLst/>
          </a:prstGeom>
          <a:noFill/>
        </p:spPr>
      </p:pic>
      <p:pic>
        <p:nvPicPr>
          <p:cNvPr id="4099" name="Picture 3" descr="D:\Ana\planovi likovna kultura\legenda\Screenshot_20200529_224942_com.viber.voip.jpg"/>
          <p:cNvPicPr>
            <a:picLocks noChangeAspect="1" noChangeArrowheads="1"/>
          </p:cNvPicPr>
          <p:nvPr/>
        </p:nvPicPr>
        <p:blipFill>
          <a:blip r:embed="rId4" cstate="print"/>
          <a:srcRect t="15431"/>
          <a:stretch>
            <a:fillRect/>
          </a:stretch>
        </p:blipFill>
        <p:spPr bwMode="auto">
          <a:xfrm>
            <a:off x="9299146" y="182879"/>
            <a:ext cx="2470488" cy="3435703"/>
          </a:xfrm>
          <a:prstGeom prst="rect">
            <a:avLst/>
          </a:prstGeom>
          <a:noFill/>
        </p:spPr>
      </p:pic>
      <p:pic>
        <p:nvPicPr>
          <p:cNvPr id="4100" name="Picture 4" descr="D:\Ana\planovi likovna kultura\legenda\Screenshot_20200529_225011_com.viber.voip.jpg"/>
          <p:cNvPicPr>
            <a:picLocks noChangeAspect="1" noChangeArrowheads="1"/>
          </p:cNvPicPr>
          <p:nvPr/>
        </p:nvPicPr>
        <p:blipFill>
          <a:blip r:embed="rId5" cstate="print"/>
          <a:srcRect b="8555"/>
          <a:stretch>
            <a:fillRect/>
          </a:stretch>
        </p:blipFill>
        <p:spPr bwMode="auto">
          <a:xfrm>
            <a:off x="6632014" y="1214847"/>
            <a:ext cx="2498921" cy="368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65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837127"/>
            <a:ext cx="10684099" cy="853561"/>
          </a:xfrm>
        </p:spPr>
        <p:txBody>
          <a:bodyPr>
            <a:normAutofit fontScale="90000"/>
          </a:bodyPr>
          <a:lstStyle/>
          <a:p>
            <a:r>
              <a:rPr lang="sr-Cyrl-RS" sz="4000" b="1" dirty="0"/>
              <a:t>2.</a:t>
            </a:r>
            <a:r>
              <a:rPr lang="sr-Cyrl-RS" b="1" dirty="0"/>
              <a:t> </a:t>
            </a:r>
            <a:r>
              <a:rPr lang="sr-Cyrl-RS" b="1" dirty="0" smtClean="0"/>
              <a:t>група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906072"/>
            <a:ext cx="11142617" cy="495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dirty="0" smtClean="0"/>
              <a:t>Активности: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Наставник ликовне културе поставља ученицима који похађају цртање, сликање и вајање текст легенде у </a:t>
            </a:r>
            <a:r>
              <a:rPr lang="sr-Cyrl-RS" dirty="0"/>
              <a:t>Г</a:t>
            </a:r>
            <a:r>
              <a:rPr lang="sr-Cyrl-RS" dirty="0" smtClean="0"/>
              <a:t>угл учионицу.</a:t>
            </a:r>
          </a:p>
          <a:p>
            <a:r>
              <a:rPr lang="sr-Cyrl-RS" dirty="0" smtClean="0"/>
              <a:t> </a:t>
            </a:r>
            <a:r>
              <a:rPr lang="sr-Cyrl-RS" dirty="0"/>
              <a:t>З</a:t>
            </a:r>
            <a:r>
              <a:rPr lang="sr-Cyrl-RS" dirty="0" smtClean="0"/>
              <a:t>адаје тематске задатаке ученицима да на основу текста легенде осмисле </a:t>
            </a:r>
            <a:r>
              <a:rPr lang="sr-Cyrl-RS" dirty="0" smtClean="0"/>
              <a:t>илустрације </a:t>
            </a:r>
            <a:r>
              <a:rPr lang="sr-Cyrl-RS" dirty="0" smtClean="0"/>
              <a:t>за одређене сегменте легенде.</a:t>
            </a:r>
          </a:p>
          <a:p>
            <a:r>
              <a:rPr lang="sr-Cyrl-RS" dirty="0" smtClean="0"/>
              <a:t>Ученици осмишљавају и реализују илустрације.</a:t>
            </a:r>
          </a:p>
          <a:p>
            <a:r>
              <a:rPr lang="sr-Cyrl-RS" dirty="0" smtClean="0"/>
              <a:t>Наставник пружа подршку, прати ток рада и даје смернице. Комуникација се врши преко Гугл учионице.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Монтажа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538"/>
            <a:ext cx="10515600" cy="52643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Након одабира најбољих илустрација, уследио је одабир адекватне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средњовековне инструменталне музике и монтирање звучне књиге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преко апликација: </a:t>
            </a:r>
            <a:r>
              <a:rPr lang="en-US" dirty="0" smtClean="0"/>
              <a:t>Video Show</a:t>
            </a:r>
            <a:r>
              <a:rPr lang="sr-Cyrl-RS" dirty="0" smtClean="0"/>
              <a:t> и</a:t>
            </a:r>
            <a:r>
              <a:rPr lang="en-US" dirty="0" smtClean="0"/>
              <a:t> Wobble.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r-Cyrl-RS" sz="4400" b="1" dirty="0" smtClean="0">
                <a:latin typeface="+mj-lt"/>
              </a:rPr>
              <a:t>Презентација</a:t>
            </a:r>
            <a:endParaRPr lang="en-US" sz="4400" b="1" dirty="0" smtClean="0">
              <a:latin typeface="+mj-lt"/>
            </a:endParaRPr>
          </a:p>
          <a:p>
            <a:r>
              <a:rPr lang="sr-Cyrl-RS" dirty="0" smtClean="0"/>
              <a:t>Наставник поставља звучну књигу на свој Јутјуб канал, а  линк видеа поставља ученицима у Гугл учионицу. </a:t>
            </a:r>
            <a:endParaRPr lang="sr-Cyrl-RS" dirty="0"/>
          </a:p>
          <a:p>
            <a:r>
              <a:rPr lang="sr-Cyrl-RS" dirty="0" smtClean="0"/>
              <a:t>Постављање звучне књиге и на Фејсбук страницу библиотеке школе.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www.youtube.com/watch?v=YnOhQR_Yy34</a:t>
            </a:r>
            <a:endParaRPr lang="sr-Cyrl-RS" dirty="0" smtClean="0"/>
          </a:p>
          <a:p>
            <a:r>
              <a:rPr lang="en-US" dirty="0"/>
              <a:t>https://www.facebook.com/biblioteka.osrdomanovic/videos/2655464051401376/</a:t>
            </a:r>
          </a:p>
        </p:txBody>
      </p:sp>
    </p:spTree>
    <p:extLst>
      <p:ext uri="{BB962C8B-B14F-4D97-AF65-F5344CB8AC3E}">
        <p14:creationId xmlns:p14="http://schemas.microsoft.com/office/powerpoint/2010/main" val="32529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a\planovi likovna kultura\legenda\Screenshot_20200523_080218.jpg"/>
          <p:cNvPicPr>
            <a:picLocks noChangeAspect="1" noChangeArrowheads="1"/>
          </p:cNvPicPr>
          <p:nvPr/>
        </p:nvPicPr>
        <p:blipFill>
          <a:blip r:embed="rId2"/>
          <a:srcRect l="4942"/>
          <a:stretch>
            <a:fillRect/>
          </a:stretch>
        </p:blipFill>
        <p:spPr bwMode="auto">
          <a:xfrm>
            <a:off x="0" y="0"/>
            <a:ext cx="121906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r>
              <a:rPr lang="sr-Cyrl-RS" b="1" dirty="0" smtClean="0"/>
              <a:t>Евалуација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381485"/>
            <a:ext cx="10515600" cy="4351338"/>
          </a:xfrm>
        </p:spPr>
        <p:txBody>
          <a:bodyPr/>
          <a:lstStyle/>
          <a:p>
            <a:r>
              <a:rPr lang="sr-Cyrl-RS" dirty="0" smtClean="0"/>
              <a:t>Након одгледаног видеа, ученици оцењују </a:t>
            </a:r>
            <a:r>
              <a:rPr lang="sr-Cyrl-RS" dirty="0"/>
              <a:t>звучну књигу</a:t>
            </a:r>
            <a:r>
              <a:rPr lang="sr-Cyrl-RS" dirty="0" smtClean="0"/>
              <a:t> коментарима које остављају на стрим Гугл учионице.</a:t>
            </a:r>
            <a:endParaRPr lang="en-US" dirty="0"/>
          </a:p>
        </p:txBody>
      </p:sp>
      <p:pic>
        <p:nvPicPr>
          <p:cNvPr id="5123" name="Picture 3" descr="D:\Ana\planovi likovna kultura\legenda\Untitled.png"/>
          <p:cNvPicPr>
            <a:picLocks noChangeAspect="1" noChangeArrowheads="1"/>
          </p:cNvPicPr>
          <p:nvPr/>
        </p:nvPicPr>
        <p:blipFill>
          <a:blip r:embed="rId3"/>
          <a:srcRect l="23075" t="19037" r="28019" b="42618"/>
          <a:stretch>
            <a:fillRect/>
          </a:stretch>
        </p:blipFill>
        <p:spPr bwMode="auto">
          <a:xfrm>
            <a:off x="6727371" y="4428310"/>
            <a:ext cx="5185955" cy="2285999"/>
          </a:xfrm>
          <a:prstGeom prst="rect">
            <a:avLst/>
          </a:prstGeom>
          <a:noFill/>
        </p:spPr>
      </p:pic>
      <p:pic>
        <p:nvPicPr>
          <p:cNvPr id="5122" name="Picture 2" descr="D:\Ana\planovi likovna kultura\legenda\Untitled1.png"/>
          <p:cNvPicPr>
            <a:picLocks noChangeAspect="1" noChangeArrowheads="1"/>
          </p:cNvPicPr>
          <p:nvPr/>
        </p:nvPicPr>
        <p:blipFill>
          <a:blip r:embed="rId4"/>
          <a:srcRect l="882" t="9586" r="44503" b="46922"/>
          <a:stretch>
            <a:fillRect/>
          </a:stretch>
        </p:blipFill>
        <p:spPr bwMode="auto">
          <a:xfrm>
            <a:off x="222066" y="2534192"/>
            <a:ext cx="5105860" cy="2286002"/>
          </a:xfrm>
          <a:prstGeom prst="rect">
            <a:avLst/>
          </a:prstGeom>
          <a:noFill/>
        </p:spPr>
      </p:pic>
      <p:pic>
        <p:nvPicPr>
          <p:cNvPr id="5125" name="Picture 5" descr="D:\Ana\planovi likovna kultura\legenda\Untitled1.png"/>
          <p:cNvPicPr>
            <a:picLocks noChangeAspect="1" noChangeArrowheads="1"/>
          </p:cNvPicPr>
          <p:nvPr/>
        </p:nvPicPr>
        <p:blipFill>
          <a:blip r:embed="rId4"/>
          <a:srcRect l="24543" t="61768" r="22150" b="10983"/>
          <a:stretch>
            <a:fillRect/>
          </a:stretch>
        </p:blipFill>
        <p:spPr bwMode="auto">
          <a:xfrm>
            <a:off x="222069" y="4931287"/>
            <a:ext cx="6249643" cy="1796085"/>
          </a:xfrm>
          <a:prstGeom prst="rect">
            <a:avLst/>
          </a:prstGeom>
          <a:noFill/>
        </p:spPr>
      </p:pic>
      <p:pic>
        <p:nvPicPr>
          <p:cNvPr id="5126" name="Picture 6" descr="D:\Ana\planovi likovna kultura\legenda\Untitled.png"/>
          <p:cNvPicPr>
            <a:picLocks noChangeAspect="1" noChangeArrowheads="1"/>
          </p:cNvPicPr>
          <p:nvPr/>
        </p:nvPicPr>
        <p:blipFill>
          <a:blip r:embed="rId3"/>
          <a:srcRect l="24533" t="57768" r="22658" b="16518"/>
          <a:stretch>
            <a:fillRect/>
          </a:stretch>
        </p:blipFill>
        <p:spPr bwMode="auto">
          <a:xfrm>
            <a:off x="5556072" y="2534194"/>
            <a:ext cx="6344193" cy="173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1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ТЕМАТСКА НЕДЕЉА У ОШ „РАДОЈЕ ДОМАНОВИЋ“ НИШ  </vt:lpstr>
      <vt:lpstr>Корелација: </vt:lpstr>
      <vt:lpstr>Исходи: </vt:lpstr>
      <vt:lpstr>Идеја </vt:lpstr>
      <vt:lpstr> 1. група</vt:lpstr>
      <vt:lpstr>PowerPoint Presentation</vt:lpstr>
      <vt:lpstr>2. група </vt:lpstr>
      <vt:lpstr>Монтажа</vt:lpstr>
      <vt:lpstr>Евалуација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ТЕМАТСКА НЕДЕЉА У ОШ „РАДОЈЕ ДОМАНОВИЋ“ ИЗ НИША</dc:title>
  <dc:creator>ROLE</dc:creator>
  <cp:lastModifiedBy>ROLE</cp:lastModifiedBy>
  <cp:revision>93</cp:revision>
  <dcterms:created xsi:type="dcterms:W3CDTF">2020-05-29T15:13:13Z</dcterms:created>
  <dcterms:modified xsi:type="dcterms:W3CDTF">2020-05-30T21:19:15Z</dcterms:modified>
</cp:coreProperties>
</file>